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1" r:id="rId3"/>
    <p:sldId id="257" r:id="rId4"/>
    <p:sldId id="258" r:id="rId5"/>
    <p:sldId id="259" r:id="rId6"/>
    <p:sldId id="261" r:id="rId7"/>
    <p:sldId id="265" r:id="rId8"/>
    <p:sldId id="260" r:id="rId9"/>
    <p:sldId id="267" r:id="rId10"/>
    <p:sldId id="268" r:id="rId11"/>
    <p:sldId id="269" r:id="rId12"/>
    <p:sldId id="262" r:id="rId13"/>
    <p:sldId id="263" r:id="rId14"/>
    <p:sldId id="264" r:id="rId15"/>
    <p:sldId id="266" r:id="rId16"/>
    <p:sldId id="270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00A35E1-C45B-4A58-846A-19968958009B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F80B014-DFAC-4689-8037-59017EE351D0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22103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A35E1-C45B-4A58-846A-19968958009B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0B014-DFAC-4689-8037-59017EE35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38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A35E1-C45B-4A58-846A-19968958009B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0B014-DFAC-4689-8037-59017EE35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292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A35E1-C45B-4A58-846A-19968958009B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0B014-DFAC-4689-8037-59017EE35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872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A35E1-C45B-4A58-846A-19968958009B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0B014-DFAC-4689-8037-59017EE351D0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8151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A35E1-C45B-4A58-846A-19968958009B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0B014-DFAC-4689-8037-59017EE35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192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A35E1-C45B-4A58-846A-19968958009B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0B014-DFAC-4689-8037-59017EE35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440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A35E1-C45B-4A58-846A-19968958009B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0B014-DFAC-4689-8037-59017EE35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611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A35E1-C45B-4A58-846A-19968958009B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0B014-DFAC-4689-8037-59017EE35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42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A35E1-C45B-4A58-846A-19968958009B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0B014-DFAC-4689-8037-59017EE35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592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A35E1-C45B-4A58-846A-19968958009B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0B014-DFAC-4689-8037-59017EE35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636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400A35E1-C45B-4A58-846A-19968958009B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8F80B014-DFAC-4689-8037-59017EE35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496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37795-7393-4236-8884-B76989BDE4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House Bestiary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FE0844-1402-4CBD-96DB-91F39189C1A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By David Ramírez</a:t>
            </a:r>
          </a:p>
        </p:txBody>
      </p:sp>
    </p:spTree>
    <p:extLst>
      <p:ext uri="{BB962C8B-B14F-4D97-AF65-F5344CB8AC3E}">
        <p14:creationId xmlns:p14="http://schemas.microsoft.com/office/powerpoint/2010/main" val="10274354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2CA5F-E75F-4A6B-8B25-66C637F34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Lacewing</a:t>
            </a:r>
          </a:p>
        </p:txBody>
      </p:sp>
      <p:pic>
        <p:nvPicPr>
          <p:cNvPr id="5" name="Content Placeholder 4" descr="Close up of a plant&#10;&#10;Description automatically generated with medium confidence">
            <a:extLst>
              <a:ext uri="{FF2B5EF4-FFF2-40B4-BE49-F238E27FC236}">
                <a16:creationId xmlns:a16="http://schemas.microsoft.com/office/drawing/2014/main" id="{D192E811-3219-46EC-9056-8B96B508BC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1" t="32005" r="26056" b="37312"/>
          <a:stretch/>
        </p:blipFill>
        <p:spPr>
          <a:xfrm>
            <a:off x="9554198" y="2189859"/>
            <a:ext cx="1464322" cy="1444400"/>
          </a:xfrm>
        </p:spPr>
      </p:pic>
      <p:pic>
        <p:nvPicPr>
          <p:cNvPr id="10242" name="Picture 2" descr="Lacewing Beneficial Insects - Taking Advantage Of Green Lacewings In The  Garden">
            <a:extLst>
              <a:ext uri="{FF2B5EF4-FFF2-40B4-BE49-F238E27FC236}">
                <a16:creationId xmlns:a16="http://schemas.microsoft.com/office/drawing/2014/main" id="{5BD4DD36-7161-4849-B60C-4E1C3C852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4198" y="3930958"/>
            <a:ext cx="1464322" cy="1098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15">
            <a:extLst>
              <a:ext uri="{FF2B5EF4-FFF2-40B4-BE49-F238E27FC236}">
                <a16:creationId xmlns:a16="http://schemas.microsoft.com/office/drawing/2014/main" id="{1DE6F9F4-A03D-4394-8835-FD725C158FDC}"/>
              </a:ext>
            </a:extLst>
          </p:cNvPr>
          <p:cNvSpPr txBox="1">
            <a:spLocks/>
          </p:cNvSpPr>
          <p:nvPr/>
        </p:nvSpPr>
        <p:spPr>
          <a:xfrm>
            <a:off x="1143001" y="2057400"/>
            <a:ext cx="7522436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 did not know what this where before taking the picture.</a:t>
            </a:r>
          </a:p>
          <a:p>
            <a:r>
              <a:rPr lang="en-US" dirty="0"/>
              <a:t>I have seen them but never cared to research about them.</a:t>
            </a:r>
          </a:p>
          <a:p>
            <a:r>
              <a:rPr lang="en-US" dirty="0"/>
              <a:t>Similar as ladybugs, they work as pest controllers, but mostly exclusively for plants.</a:t>
            </a:r>
          </a:p>
          <a:p>
            <a:r>
              <a:rPr lang="en-US" dirty="0"/>
              <a:t>I find them really interesting overall.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3263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F44C6-5B44-4E41-8E69-275670B4C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Weevil</a:t>
            </a:r>
          </a:p>
        </p:txBody>
      </p:sp>
      <p:pic>
        <p:nvPicPr>
          <p:cNvPr id="5" name="Content Placeholder 4" descr="A bee on a leaf&#10;&#10;Description automatically generated with medium confidence">
            <a:extLst>
              <a:ext uri="{FF2B5EF4-FFF2-40B4-BE49-F238E27FC236}">
                <a16:creationId xmlns:a16="http://schemas.microsoft.com/office/drawing/2014/main" id="{D56DFE72-4F87-43FF-8A40-348AE886AB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95" t="23516" r="23516" b="34350"/>
          <a:stretch/>
        </p:blipFill>
        <p:spPr>
          <a:xfrm>
            <a:off x="9625556" y="2186726"/>
            <a:ext cx="1392964" cy="1701611"/>
          </a:xfrm>
        </p:spPr>
      </p:pic>
      <p:pic>
        <p:nvPicPr>
          <p:cNvPr id="9218" name="Picture 2" descr="11 Bugs That Look Scary But Are Actually Harmless | Southern Living">
            <a:extLst>
              <a:ext uri="{FF2B5EF4-FFF2-40B4-BE49-F238E27FC236}">
                <a16:creationId xmlns:a16="http://schemas.microsoft.com/office/drawing/2014/main" id="{74FB8E77-5398-4AC5-BCFE-8B373534F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5556" y="4109103"/>
            <a:ext cx="1392964" cy="928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15">
            <a:extLst>
              <a:ext uri="{FF2B5EF4-FFF2-40B4-BE49-F238E27FC236}">
                <a16:creationId xmlns:a16="http://schemas.microsoft.com/office/drawing/2014/main" id="{9809614B-26ED-4AFB-A66F-733EA46349AF}"/>
              </a:ext>
            </a:extLst>
          </p:cNvPr>
          <p:cNvSpPr txBox="1">
            <a:spLocks/>
          </p:cNvSpPr>
          <p:nvPr/>
        </p:nvSpPr>
        <p:spPr>
          <a:xfrm>
            <a:off x="1143001" y="2057400"/>
            <a:ext cx="7522436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These are not good, in big numbers at least.</a:t>
            </a:r>
          </a:p>
          <a:p>
            <a:r>
              <a:rPr lang="en-US" dirty="0"/>
              <a:t>Even in small numbers they can be threatening.</a:t>
            </a:r>
          </a:p>
          <a:p>
            <a:r>
              <a:rPr lang="en-US" dirty="0"/>
              <a:t>Although not dangerous to humans, they are dangerous to crops.</a:t>
            </a:r>
          </a:p>
          <a:p>
            <a:r>
              <a:rPr lang="en-US" dirty="0"/>
              <a:t>It is a herbivore species, and could be used to treat invasive species, but getting rid of them afterwards is tough.</a:t>
            </a:r>
          </a:p>
          <a:p>
            <a:r>
              <a:rPr lang="en-US" dirty="0"/>
              <a:t>I know this because I already had to deal with them. They are very tough overall.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7621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37DEA-5EBF-48E6-8AD4-503BEF6C2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Hummingbird</a:t>
            </a:r>
          </a:p>
        </p:txBody>
      </p:sp>
      <p:pic>
        <p:nvPicPr>
          <p:cNvPr id="5" name="Content Placeholder 4" descr="A picture containing tree, outdoor, dark&#10;&#10;Description automatically generated">
            <a:extLst>
              <a:ext uri="{FF2B5EF4-FFF2-40B4-BE49-F238E27FC236}">
                <a16:creationId xmlns:a16="http://schemas.microsoft.com/office/drawing/2014/main" id="{929C9217-E937-4AC9-8D37-69417A1581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3" t="28742" r="40674" b="21038"/>
          <a:stretch/>
        </p:blipFill>
        <p:spPr>
          <a:xfrm rot="5400000">
            <a:off x="9679233" y="2298946"/>
            <a:ext cx="1385167" cy="1293406"/>
          </a:xfrm>
        </p:spPr>
      </p:pic>
      <p:pic>
        <p:nvPicPr>
          <p:cNvPr id="6" name="WhatsApp Audio 2021-12-05 at 21.12.08">
            <a:hlinkClick r:id="" action="ppaction://media"/>
            <a:extLst>
              <a:ext uri="{FF2B5EF4-FFF2-40B4-BE49-F238E27FC236}">
                <a16:creationId xmlns:a16="http://schemas.microsoft.com/office/drawing/2014/main" id="{3FFC6E30-19B0-4CC8-9DC4-C44369A075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67016" y="4587241"/>
            <a:ext cx="609600" cy="609600"/>
          </a:xfrm>
          <a:prstGeom prst="rect">
            <a:avLst/>
          </a:prstGeom>
        </p:spPr>
      </p:pic>
      <p:sp>
        <p:nvSpPr>
          <p:cNvPr id="7" name="Content Placeholder 15">
            <a:extLst>
              <a:ext uri="{FF2B5EF4-FFF2-40B4-BE49-F238E27FC236}">
                <a16:creationId xmlns:a16="http://schemas.microsoft.com/office/drawing/2014/main" id="{C7350103-9B02-433E-9A32-A65A5FC06260}"/>
              </a:ext>
            </a:extLst>
          </p:cNvPr>
          <p:cNvSpPr txBox="1">
            <a:spLocks/>
          </p:cNvSpPr>
          <p:nvPr/>
        </p:nvSpPr>
        <p:spPr>
          <a:xfrm>
            <a:off x="1143001" y="2057400"/>
            <a:ext cx="7522436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Now for a change of scenery.</a:t>
            </a:r>
          </a:p>
          <a:p>
            <a:r>
              <a:rPr lang="en-US" dirty="0"/>
              <a:t>No more insects from this point onward.</a:t>
            </a:r>
          </a:p>
          <a:p>
            <a:r>
              <a:rPr lang="en-US" dirty="0"/>
              <a:t>This is one of my favorite birds and I’m glad I got to see one the day I went out for pictures.</a:t>
            </a:r>
          </a:p>
          <a:p>
            <a:r>
              <a:rPr lang="en-US" dirty="0"/>
              <a:t>Not only that but I got to also record it (the record button should be on the right-down side).</a:t>
            </a:r>
          </a:p>
          <a:p>
            <a:r>
              <a:rPr lang="en-US" dirty="0"/>
              <a:t>Feeds on nectar mostly. </a:t>
            </a:r>
          </a:p>
          <a:p>
            <a:r>
              <a:rPr lang="en-US" dirty="0"/>
              <a:t>Not a danger for humans.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4178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A26C2-CE45-4B02-8507-9157400AB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Doves</a:t>
            </a:r>
          </a:p>
        </p:txBody>
      </p:sp>
      <p:pic>
        <p:nvPicPr>
          <p:cNvPr id="5" name="Content Placeholder 4" descr="A picture containing sky, snow, outdoor, power line&#10;&#10;Description automatically generated">
            <a:extLst>
              <a:ext uri="{FF2B5EF4-FFF2-40B4-BE49-F238E27FC236}">
                <a16:creationId xmlns:a16="http://schemas.microsoft.com/office/drawing/2014/main" id="{3C546DB0-EBD6-441C-9DEF-1D68A937E1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7" t="52797" r="54895" b="14099"/>
          <a:stretch/>
        </p:blipFill>
        <p:spPr>
          <a:xfrm rot="5400000">
            <a:off x="9756614" y="2167094"/>
            <a:ext cx="1247399" cy="1276412"/>
          </a:xfrm>
        </p:spPr>
      </p:pic>
      <p:pic>
        <p:nvPicPr>
          <p:cNvPr id="13314" name="Picture 2" descr="Eared Dove - eBird">
            <a:extLst>
              <a:ext uri="{FF2B5EF4-FFF2-40B4-BE49-F238E27FC236}">
                <a16:creationId xmlns:a16="http://schemas.microsoft.com/office/drawing/2014/main" id="{56BF44DB-80A6-439E-8D23-CA13531E2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2107" y="3726381"/>
            <a:ext cx="1276413" cy="957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15">
            <a:extLst>
              <a:ext uri="{FF2B5EF4-FFF2-40B4-BE49-F238E27FC236}">
                <a16:creationId xmlns:a16="http://schemas.microsoft.com/office/drawing/2014/main" id="{4BD1619E-F7E6-4FDD-A551-34B17BECE7FE}"/>
              </a:ext>
            </a:extLst>
          </p:cNvPr>
          <p:cNvSpPr txBox="1">
            <a:spLocks/>
          </p:cNvSpPr>
          <p:nvPr/>
        </p:nvSpPr>
        <p:spPr>
          <a:xfrm>
            <a:off x="1143001" y="2057400"/>
            <a:ext cx="7522436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This one I tend to not like, because there are so many of them.</a:t>
            </a:r>
          </a:p>
          <a:p>
            <a:r>
              <a:rPr lang="en-US" dirty="0"/>
              <a:t>Also, one of the most common on the city.</a:t>
            </a:r>
          </a:p>
          <a:p>
            <a:r>
              <a:rPr lang="en-US" dirty="0"/>
              <a:t>Unfortunately for me, there were almost none the day I went to take pictures of them.</a:t>
            </a:r>
          </a:p>
          <a:p>
            <a:r>
              <a:rPr lang="en-US" dirty="0"/>
              <a:t>These are weird for me because I never feed them, but are(almost) always on my backyard. I guess they eat seeds or something of the sort.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65317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B404F-5C54-4848-896C-8706D681A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Great Thrush</a:t>
            </a:r>
          </a:p>
        </p:txBody>
      </p:sp>
      <p:pic>
        <p:nvPicPr>
          <p:cNvPr id="5" name="Content Placeholder 4" descr="A lizard on a wall&#10;&#10;Description automatically generated with medium confidence">
            <a:extLst>
              <a:ext uri="{FF2B5EF4-FFF2-40B4-BE49-F238E27FC236}">
                <a16:creationId xmlns:a16="http://schemas.microsoft.com/office/drawing/2014/main" id="{5ACEC8A7-3525-49EF-825F-D6459F750C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6" t="24782" r="48371" b="31308"/>
          <a:stretch/>
        </p:blipFill>
        <p:spPr>
          <a:xfrm rot="5400000">
            <a:off x="9687264" y="2409882"/>
            <a:ext cx="1406828" cy="1255684"/>
          </a:xfrm>
        </p:spPr>
      </p:pic>
      <p:pic>
        <p:nvPicPr>
          <p:cNvPr id="12294" name="Picture 6">
            <a:extLst>
              <a:ext uri="{FF2B5EF4-FFF2-40B4-BE49-F238E27FC236}">
                <a16:creationId xmlns:a16="http://schemas.microsoft.com/office/drawing/2014/main" id="{E54DBA91-61BE-4F3C-9228-47B4F764B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567" y="4109489"/>
            <a:ext cx="2032953" cy="1356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15">
            <a:extLst>
              <a:ext uri="{FF2B5EF4-FFF2-40B4-BE49-F238E27FC236}">
                <a16:creationId xmlns:a16="http://schemas.microsoft.com/office/drawing/2014/main" id="{49A6FDB2-35BB-49EB-B90D-516B846A6B3C}"/>
              </a:ext>
            </a:extLst>
          </p:cNvPr>
          <p:cNvSpPr txBox="1">
            <a:spLocks/>
          </p:cNvSpPr>
          <p:nvPr/>
        </p:nvSpPr>
        <p:spPr>
          <a:xfrm>
            <a:off x="1143001" y="2057400"/>
            <a:ext cx="7522436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 didn’t know the name of this species.</a:t>
            </a:r>
          </a:p>
          <a:p>
            <a:r>
              <a:rPr lang="en-US" dirty="0"/>
              <a:t>I often confused them with crows.</a:t>
            </a:r>
          </a:p>
          <a:p>
            <a:r>
              <a:rPr lang="en-US" dirty="0"/>
              <a:t>Turns out they are a local species of bird.</a:t>
            </a:r>
          </a:p>
          <a:p>
            <a:r>
              <a:rPr lang="en-US" dirty="0"/>
              <a:t>Likes eating fruits.</a:t>
            </a:r>
          </a:p>
          <a:p>
            <a:r>
              <a:rPr lang="en-US" dirty="0"/>
              <a:t>Very territorial.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1735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EA7DE-02DE-4090-9F73-4C8D5A582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dirty="0">
                <a:effectLst/>
                <a:latin typeface="Arial" panose="020B0604020202020204" pitchFamily="34" charset="0"/>
              </a:rPr>
              <a:t>Rufous-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collered</a:t>
            </a:r>
            <a:r>
              <a:rPr lang="en-US" b="0" i="0" dirty="0">
                <a:effectLst/>
                <a:latin typeface="Arial" panose="020B0604020202020204" pitchFamily="34" charset="0"/>
              </a:rPr>
              <a:t> Sparrow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B36DC86-5B05-46D3-BB31-FB3C09B0D6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51" t="39473" r="56509" b="29220"/>
          <a:stretch/>
        </p:blipFill>
        <p:spPr>
          <a:xfrm rot="5400000">
            <a:off x="9629106" y="2183742"/>
            <a:ext cx="1458027" cy="1320801"/>
          </a:xfrm>
        </p:spPr>
      </p:pic>
      <p:pic>
        <p:nvPicPr>
          <p:cNvPr id="11266" name="Picture 2" descr="We have also seen birds in Ecuador - Albicilla Explorer">
            <a:extLst>
              <a:ext uri="{FF2B5EF4-FFF2-40B4-BE49-F238E27FC236}">
                <a16:creationId xmlns:a16="http://schemas.microsoft.com/office/drawing/2014/main" id="{DCF98C74-1C84-4DA3-8B92-B399F1221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4282" y="3717416"/>
            <a:ext cx="1324238" cy="982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15">
            <a:extLst>
              <a:ext uri="{FF2B5EF4-FFF2-40B4-BE49-F238E27FC236}">
                <a16:creationId xmlns:a16="http://schemas.microsoft.com/office/drawing/2014/main" id="{11D6484B-F6E5-4FD9-88EF-1325E6AB5CC9}"/>
              </a:ext>
            </a:extLst>
          </p:cNvPr>
          <p:cNvSpPr txBox="1">
            <a:spLocks/>
          </p:cNvSpPr>
          <p:nvPr/>
        </p:nvSpPr>
        <p:spPr>
          <a:xfrm>
            <a:off x="1143001" y="2057400"/>
            <a:ext cx="7522436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Again, I didn’t know the name of this species.</a:t>
            </a:r>
          </a:p>
          <a:p>
            <a:r>
              <a:rPr lang="en-US" dirty="0"/>
              <a:t>Also a local species of bird.</a:t>
            </a:r>
          </a:p>
          <a:p>
            <a:r>
              <a:rPr lang="en-US" dirty="0"/>
              <a:t>From al the birds in the pictures this one is the most commonly found here in Quito (not counting doves for that matter).</a:t>
            </a:r>
          </a:p>
          <a:p>
            <a:r>
              <a:rPr lang="en-US" dirty="0"/>
              <a:t>Feeds on grains and insects.</a:t>
            </a:r>
          </a:p>
          <a:p>
            <a:r>
              <a:rPr lang="en-US" dirty="0"/>
              <a:t>Very </a:t>
            </a:r>
            <a:r>
              <a:rPr lang="en-US" dirty="0" err="1"/>
              <a:t>hrad</a:t>
            </a:r>
            <a:r>
              <a:rPr lang="en-US" dirty="0"/>
              <a:t> to take a photo (they often run away).</a:t>
            </a:r>
          </a:p>
          <a:p>
            <a:pPr marL="4572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8363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43B58-C47D-4536-9FD8-19954D1D6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240" y="609600"/>
            <a:ext cx="9875520" cy="1356360"/>
          </a:xfrm>
        </p:spPr>
        <p:txBody>
          <a:bodyPr/>
          <a:lstStyle/>
          <a:p>
            <a:r>
              <a:rPr lang="en-US" dirty="0"/>
              <a:t>Rocket Frogs</a:t>
            </a:r>
          </a:p>
        </p:txBody>
      </p:sp>
      <p:pic>
        <p:nvPicPr>
          <p:cNvPr id="2050" name="Picture 2" descr="Frogs, sex and la(r)va - Lost &amp;amp; Found - Positive Conservation Storytelling">
            <a:extLst>
              <a:ext uri="{FF2B5EF4-FFF2-40B4-BE49-F238E27FC236}">
                <a16:creationId xmlns:a16="http://schemas.microsoft.com/office/drawing/2014/main" id="{A5269B49-765B-44A3-8577-80ACF8A84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5494" y="4782457"/>
            <a:ext cx="1543026" cy="1028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WhatsApp Video 2021-12-05 at 16.48.20">
            <a:hlinkClick r:id="" action="ppaction://media"/>
            <a:extLst>
              <a:ext uri="{FF2B5EF4-FFF2-40B4-BE49-F238E27FC236}">
                <a16:creationId xmlns:a16="http://schemas.microsoft.com/office/drawing/2014/main" id="{EE7E4A87-D92F-4CE5-AAF2-AE3E5D5EE9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54198" y="2064373"/>
            <a:ext cx="1416008" cy="2574560"/>
          </a:xfrm>
          <a:prstGeom prst="rect">
            <a:avLst/>
          </a:prstGeom>
        </p:spPr>
      </p:pic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B4569D81-FBC8-4117-A505-DBC1EB79EB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057400"/>
            <a:ext cx="8052275" cy="4038600"/>
          </a:xfrm>
        </p:spPr>
        <p:txBody>
          <a:bodyPr/>
          <a:lstStyle/>
          <a:p>
            <a:r>
              <a:rPr lang="en-US" dirty="0"/>
              <a:t>On all honesty, I didn’t expect to see one of these.</a:t>
            </a:r>
          </a:p>
          <a:p>
            <a:r>
              <a:rPr lang="en-US" dirty="0"/>
              <a:t>I found it on my kitchen after a heavy rain, and took it outside later.</a:t>
            </a:r>
          </a:p>
          <a:p>
            <a:r>
              <a:rPr lang="en-US" dirty="0"/>
              <a:t>These are not very commonly found anymore. Maybe 10 years ago or so I would be able to see some of them in the garden, but now they are a rare sight.</a:t>
            </a:r>
          </a:p>
          <a:p>
            <a:r>
              <a:rPr lang="en-US" dirty="0"/>
              <a:t>Somehow I was happy I found it.</a:t>
            </a:r>
          </a:p>
          <a:p>
            <a:r>
              <a:rPr lang="en-US" dirty="0"/>
              <a:t>Video on the right side.</a:t>
            </a:r>
          </a:p>
        </p:txBody>
      </p:sp>
    </p:spTree>
    <p:extLst>
      <p:ext uri="{BB962C8B-B14F-4D97-AF65-F5344CB8AC3E}">
        <p14:creationId xmlns:p14="http://schemas.microsoft.com/office/powerpoint/2010/main" val="420161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7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6646E-AAD4-40BE-BA1E-DDB468D14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this?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2A6D95-7AFB-44BB-861B-1B93DC2D77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bestiary serves as a recompilation of various animals or living species and their role in their respective habitat.</a:t>
            </a:r>
          </a:p>
          <a:p>
            <a:r>
              <a:rPr lang="en-US" dirty="0"/>
              <a:t>The focus of this bestiary is to observe and build a better understanding of wild animals making their living in our shared habitat.</a:t>
            </a:r>
          </a:p>
          <a:p>
            <a:r>
              <a:rPr lang="en-US" dirty="0"/>
              <a:t>There will often be two pictures, one taken by me and another that serves as an auxiliary reference.</a:t>
            </a:r>
          </a:p>
          <a:p>
            <a:r>
              <a:rPr lang="en-US" dirty="0"/>
              <a:t>In some cases, photos and videos will be included.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43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FFDD06-76F2-4875-9FC9-F1719B200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Jumping Spiders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C9BB642F-9448-4B8D-B2FB-167AFE8E54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92" t="19145" r="30665" b="30846"/>
          <a:stretch/>
        </p:blipFill>
        <p:spPr>
          <a:xfrm rot="5400000">
            <a:off x="9012248" y="1965367"/>
            <a:ext cx="1857335" cy="2155210"/>
          </a:xfr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0DC7B0A-43D7-4B2E-B812-E8267EAD1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308" y="4361523"/>
            <a:ext cx="2154397" cy="1615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15">
            <a:extLst>
              <a:ext uri="{FF2B5EF4-FFF2-40B4-BE49-F238E27FC236}">
                <a16:creationId xmlns:a16="http://schemas.microsoft.com/office/drawing/2014/main" id="{9875A165-F5F2-4750-9EE8-AA2E7DF3027D}"/>
              </a:ext>
            </a:extLst>
          </p:cNvPr>
          <p:cNvSpPr txBox="1">
            <a:spLocks/>
          </p:cNvSpPr>
          <p:nvPr/>
        </p:nvSpPr>
        <p:spPr>
          <a:xfrm>
            <a:off x="1143001" y="2057400"/>
            <a:ext cx="7522436" cy="40386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This is the typical spider one finds inside home.</a:t>
            </a:r>
          </a:p>
          <a:p>
            <a:r>
              <a:rPr lang="en-US" dirty="0"/>
              <a:t>Very small is size but may grow larger in other habitats.</a:t>
            </a:r>
          </a:p>
          <a:p>
            <a:r>
              <a:rPr lang="en-US" dirty="0"/>
              <a:t>Feeds on a variety of things, mostly on other insects, but is also known to take flower nectar as a supplement. </a:t>
            </a:r>
          </a:p>
          <a:p>
            <a:r>
              <a:rPr lang="en-US" dirty="0"/>
              <a:t>If not found inside home, you can probably find them in the closest garden.</a:t>
            </a:r>
          </a:p>
          <a:p>
            <a:r>
              <a:rPr lang="en-US" dirty="0"/>
              <a:t>Actually a good hunting species to have around, considering all the other insects that I have found relatively close by.</a:t>
            </a:r>
          </a:p>
          <a:p>
            <a:r>
              <a:rPr lang="en-US" dirty="0"/>
              <a:t>(In reality I know there are way more species living in my garden, but when I went outside to take pictures NONE decided to show up).</a:t>
            </a:r>
          </a:p>
        </p:txBody>
      </p:sp>
    </p:spTree>
    <p:extLst>
      <p:ext uri="{BB962C8B-B14F-4D97-AF65-F5344CB8AC3E}">
        <p14:creationId xmlns:p14="http://schemas.microsoft.com/office/powerpoint/2010/main" val="6353562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B662B-1309-4A7A-9613-D78452B60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Moth Fly</a:t>
            </a:r>
          </a:p>
        </p:txBody>
      </p:sp>
      <p:pic>
        <p:nvPicPr>
          <p:cNvPr id="5" name="Content Placeholder 4" descr="A bee on a white surface&#10;&#10;Description automatically generated with medium confidence">
            <a:extLst>
              <a:ext uri="{FF2B5EF4-FFF2-40B4-BE49-F238E27FC236}">
                <a16:creationId xmlns:a16="http://schemas.microsoft.com/office/drawing/2014/main" id="{143760C8-F611-43B3-9284-F90D4140E4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16" t="27683" r="35697" b="27187"/>
          <a:stretch/>
        </p:blipFill>
        <p:spPr>
          <a:xfrm rot="5400000">
            <a:off x="9702392" y="2220016"/>
            <a:ext cx="1356361" cy="1275896"/>
          </a:xfrm>
        </p:spPr>
      </p:pic>
      <p:pic>
        <p:nvPicPr>
          <p:cNvPr id="6146" name="Picture 2" descr="Moth Fly (Psychodidae) - Clogmia albipunctata - BugGuide.Net">
            <a:extLst>
              <a:ext uri="{FF2B5EF4-FFF2-40B4-BE49-F238E27FC236}">
                <a16:creationId xmlns:a16="http://schemas.microsoft.com/office/drawing/2014/main" id="{797D0860-BDDD-4F21-8640-295D7D2EC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2623" y="3834246"/>
            <a:ext cx="1275897" cy="1262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15">
            <a:extLst>
              <a:ext uri="{FF2B5EF4-FFF2-40B4-BE49-F238E27FC236}">
                <a16:creationId xmlns:a16="http://schemas.microsoft.com/office/drawing/2014/main" id="{8CD58DD1-864E-46CE-A613-7EBFD1FC9117}"/>
              </a:ext>
            </a:extLst>
          </p:cNvPr>
          <p:cNvSpPr txBox="1">
            <a:spLocks/>
          </p:cNvSpPr>
          <p:nvPr/>
        </p:nvSpPr>
        <p:spPr>
          <a:xfrm>
            <a:off x="1143001" y="2057400"/>
            <a:ext cx="7522436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This is actually a species that I have seen in various occasions, but never figured out what made it different of other types of flies.</a:t>
            </a:r>
          </a:p>
          <a:p>
            <a:r>
              <a:rPr lang="en-US" dirty="0"/>
              <a:t>Now I know.</a:t>
            </a:r>
          </a:p>
          <a:p>
            <a:r>
              <a:rPr lang="en-US" dirty="0"/>
              <a:t> Mostly accustomed to tropical environments.</a:t>
            </a:r>
          </a:p>
          <a:p>
            <a:r>
              <a:rPr lang="en-US" dirty="0"/>
              <a:t>Tends to live in bathrooms.</a:t>
            </a:r>
          </a:p>
          <a:p>
            <a:r>
              <a:rPr lang="en-US" dirty="0"/>
              <a:t> Mostly not dangerous, though may become problematic if left alone.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035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7FDC8-AFA2-45B1-ABAD-655FA8ADC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Flies</a:t>
            </a:r>
          </a:p>
        </p:txBody>
      </p:sp>
      <p:pic>
        <p:nvPicPr>
          <p:cNvPr id="5" name="Content Placeholder 4" descr="A spider on a white surface&#10;&#10;Description automatically generated with medium confidence">
            <a:extLst>
              <a:ext uri="{FF2B5EF4-FFF2-40B4-BE49-F238E27FC236}">
                <a16:creationId xmlns:a16="http://schemas.microsoft.com/office/drawing/2014/main" id="{36EFDC8E-B8B3-47D2-BBBC-C728934004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30" t="26870" r="39586" b="36945"/>
          <a:stretch/>
        </p:blipFill>
        <p:spPr>
          <a:xfrm rot="5400000">
            <a:off x="9706398" y="2171565"/>
            <a:ext cx="1368559" cy="1255684"/>
          </a:xfr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B83B2145-B48F-447E-85B6-536FA9FFC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2834" y="3961440"/>
            <a:ext cx="1255685" cy="130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15">
            <a:extLst>
              <a:ext uri="{FF2B5EF4-FFF2-40B4-BE49-F238E27FC236}">
                <a16:creationId xmlns:a16="http://schemas.microsoft.com/office/drawing/2014/main" id="{BBAAA54D-3DB3-4B96-AF98-F0E5D4BE551F}"/>
              </a:ext>
            </a:extLst>
          </p:cNvPr>
          <p:cNvSpPr txBox="1">
            <a:spLocks/>
          </p:cNvSpPr>
          <p:nvPr/>
        </p:nvSpPr>
        <p:spPr>
          <a:xfrm>
            <a:off x="1143001" y="2057400"/>
            <a:ext cx="7522436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typical bothersome type of insect found everywhere.</a:t>
            </a:r>
          </a:p>
          <a:p>
            <a:r>
              <a:rPr lang="en-US" dirty="0"/>
              <a:t>Useful for breaking down organic matter.</a:t>
            </a:r>
          </a:p>
          <a:p>
            <a:r>
              <a:rPr lang="en-US" dirty="0"/>
              <a:t>Not specifically dangerous to humans, but it may transport disease.</a:t>
            </a:r>
          </a:p>
          <a:p>
            <a:r>
              <a:rPr lang="en-US" dirty="0"/>
              <a:t>Good food source for my jumping spiders (yay).</a:t>
            </a:r>
          </a:p>
        </p:txBody>
      </p:sp>
    </p:spTree>
    <p:extLst>
      <p:ext uri="{BB962C8B-B14F-4D97-AF65-F5344CB8AC3E}">
        <p14:creationId xmlns:p14="http://schemas.microsoft.com/office/powerpoint/2010/main" val="41877104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03F7E-E5CD-444F-B9CE-34A6EC86F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Crane Flies</a:t>
            </a:r>
          </a:p>
        </p:txBody>
      </p:sp>
      <p:pic>
        <p:nvPicPr>
          <p:cNvPr id="9" name="Content Placeholder 8" descr="A picture containing grass, outdoor, plant, dirt&#10;&#10;Description automatically generated">
            <a:extLst>
              <a:ext uri="{FF2B5EF4-FFF2-40B4-BE49-F238E27FC236}">
                <a16:creationId xmlns:a16="http://schemas.microsoft.com/office/drawing/2014/main" id="{5EC97BF4-49AD-43DF-AAAF-7446158239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45" t="23155" r="34553" b="17484"/>
          <a:stretch/>
        </p:blipFill>
        <p:spPr>
          <a:xfrm rot="5400000">
            <a:off x="9202586" y="1970979"/>
            <a:ext cx="1653312" cy="1978556"/>
          </a:xfrm>
        </p:spPr>
      </p:pic>
      <p:pic>
        <p:nvPicPr>
          <p:cNvPr id="4098" name="Picture 2" descr="Photos of Large Crane Flies (Family Tipulidae) · iNaturalist">
            <a:extLst>
              <a:ext uri="{FF2B5EF4-FFF2-40B4-BE49-F238E27FC236}">
                <a16:creationId xmlns:a16="http://schemas.microsoft.com/office/drawing/2014/main" id="{69C59592-9D8C-4B4C-82D6-321697C1A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5044" y="4137889"/>
            <a:ext cx="1563476" cy="1094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15">
            <a:extLst>
              <a:ext uri="{FF2B5EF4-FFF2-40B4-BE49-F238E27FC236}">
                <a16:creationId xmlns:a16="http://schemas.microsoft.com/office/drawing/2014/main" id="{76BA7203-FF8A-4EE7-9530-8F06D00D6CCC}"/>
              </a:ext>
            </a:extLst>
          </p:cNvPr>
          <p:cNvSpPr txBox="1">
            <a:spLocks/>
          </p:cNvSpPr>
          <p:nvPr/>
        </p:nvSpPr>
        <p:spPr>
          <a:xfrm>
            <a:off x="1143001" y="2057400"/>
            <a:ext cx="7522436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Subfamily of the regular flies.</a:t>
            </a:r>
          </a:p>
          <a:p>
            <a:r>
              <a:rPr lang="en-US" dirty="0"/>
              <a:t>Feeds on decaying plants.</a:t>
            </a:r>
          </a:p>
          <a:p>
            <a:r>
              <a:rPr lang="en-US" dirty="0"/>
              <a:t>Receives its name because of its elongated legs.</a:t>
            </a:r>
          </a:p>
          <a:p>
            <a:r>
              <a:rPr lang="en-US" dirty="0"/>
              <a:t>Found worldwide but in different sizes.</a:t>
            </a:r>
          </a:p>
          <a:p>
            <a:r>
              <a:rPr lang="en-US" dirty="0"/>
              <a:t>Not the same as a mosquito, that one may bite people.</a:t>
            </a:r>
          </a:p>
          <a:p>
            <a:r>
              <a:rPr lang="en-US" dirty="0"/>
              <a:t>Again, good pray for the spiders.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5233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19FBA-6607-4BC4-9E4E-8A7CCE21D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9ECA33C-F4E6-4BCD-B7F6-ADC004EEC8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35" t="42435" r="39812" b="23980"/>
          <a:stretch/>
        </p:blipFill>
        <p:spPr>
          <a:xfrm rot="10800000">
            <a:off x="9743902" y="2194581"/>
            <a:ext cx="1274618" cy="1356361"/>
          </a:xfrm>
        </p:spPr>
      </p:pic>
      <p:pic>
        <p:nvPicPr>
          <p:cNvPr id="5122" name="Picture 2" descr="Productos Hormigas - Ecuaquímica">
            <a:extLst>
              <a:ext uri="{FF2B5EF4-FFF2-40B4-BE49-F238E27FC236}">
                <a16:creationId xmlns:a16="http://schemas.microsoft.com/office/drawing/2014/main" id="{07A566EE-D279-40C5-85FE-BED3ABAF7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3902" y="4010471"/>
            <a:ext cx="1274618" cy="951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15">
            <a:extLst>
              <a:ext uri="{FF2B5EF4-FFF2-40B4-BE49-F238E27FC236}">
                <a16:creationId xmlns:a16="http://schemas.microsoft.com/office/drawing/2014/main" id="{F62B964E-68C9-4F3F-9CD7-68DD59990B02}"/>
              </a:ext>
            </a:extLst>
          </p:cNvPr>
          <p:cNvSpPr txBox="1">
            <a:spLocks/>
          </p:cNvSpPr>
          <p:nvPr/>
        </p:nvSpPr>
        <p:spPr>
          <a:xfrm>
            <a:off x="1143001" y="2057400"/>
            <a:ext cx="7522436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r>
              <a:rPr lang="en-US" dirty="0"/>
              <a:t>Regular run-of-the-mill insect found pretty much everywhere on the planet.</a:t>
            </a:r>
          </a:p>
          <a:p>
            <a:r>
              <a:rPr lang="en-US" dirty="0"/>
              <a:t>They play a role in biological control.</a:t>
            </a:r>
          </a:p>
          <a:p>
            <a:r>
              <a:rPr lang="en-US" dirty="0"/>
              <a:t>Very, very small in size.</a:t>
            </a:r>
          </a:p>
          <a:p>
            <a:r>
              <a:rPr lang="en-US" dirty="0"/>
              <a:t>They eat pretty much anything, but I found that in a city space they tend to be more herbivores than carnivores.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588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4F9BD-0911-4277-B877-42EEAB7E0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Bees</a:t>
            </a:r>
          </a:p>
        </p:txBody>
      </p:sp>
      <p:pic>
        <p:nvPicPr>
          <p:cNvPr id="9" name="Content Placeholder 8" descr="A picture containing rock&#10;&#10;Description automatically generated">
            <a:extLst>
              <a:ext uri="{FF2B5EF4-FFF2-40B4-BE49-F238E27FC236}">
                <a16:creationId xmlns:a16="http://schemas.microsoft.com/office/drawing/2014/main" id="{DA42BFF0-769B-43DF-832F-76142A1F45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58" t="19145" r="29831" b="17429"/>
          <a:stretch/>
        </p:blipFill>
        <p:spPr>
          <a:xfrm rot="5400000">
            <a:off x="9313341" y="2039538"/>
            <a:ext cx="1646673" cy="1763684"/>
          </a:xfrm>
        </p:spPr>
      </p:pic>
      <p:pic>
        <p:nvPicPr>
          <p:cNvPr id="7170" name="Picture 2" descr="Pérdida de abejas pone en peligro ecosistemas regionales - América Latina y  el Caribe">
            <a:extLst>
              <a:ext uri="{FF2B5EF4-FFF2-40B4-BE49-F238E27FC236}">
                <a16:creationId xmlns:a16="http://schemas.microsoft.com/office/drawing/2014/main" id="{59E7C047-6411-4F93-A5E1-7F7E70C3C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4835" y="4234014"/>
            <a:ext cx="1763685" cy="100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15">
            <a:extLst>
              <a:ext uri="{FF2B5EF4-FFF2-40B4-BE49-F238E27FC236}">
                <a16:creationId xmlns:a16="http://schemas.microsoft.com/office/drawing/2014/main" id="{CE689067-94B1-46CC-8D9C-CB3728DFA7B2}"/>
              </a:ext>
            </a:extLst>
          </p:cNvPr>
          <p:cNvSpPr txBox="1">
            <a:spLocks/>
          </p:cNvSpPr>
          <p:nvPr/>
        </p:nvSpPr>
        <p:spPr>
          <a:xfrm>
            <a:off x="1143001" y="2057400"/>
            <a:ext cx="7522436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One of the friendliest species towards plants.</a:t>
            </a:r>
          </a:p>
          <a:p>
            <a:r>
              <a:rPr lang="en-US" dirty="0"/>
              <a:t>Play a great role in pollination.</a:t>
            </a:r>
          </a:p>
          <a:p>
            <a:r>
              <a:rPr lang="en-US" dirty="0"/>
              <a:t>Pretty much found anywhere where there are flowers.</a:t>
            </a:r>
          </a:p>
          <a:p>
            <a:r>
              <a:rPr lang="en-US" dirty="0"/>
              <a:t>Normally not aggressive towards humans.</a:t>
            </a:r>
          </a:p>
          <a:p>
            <a:r>
              <a:rPr lang="en-US" dirty="0"/>
              <a:t>They are crucial for keeping a healthy environment. If they disappear pretty much all plants, go with them as well. By the same reason, its important to not disturb them.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1607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449C2-C944-4D32-BACA-FF3671C1B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Ladybug</a:t>
            </a:r>
          </a:p>
        </p:txBody>
      </p:sp>
      <p:pic>
        <p:nvPicPr>
          <p:cNvPr id="5" name="Content Placeholder 4" descr="A bug on a plant&#10;&#10;Description automatically generated with low confidence">
            <a:extLst>
              <a:ext uri="{FF2B5EF4-FFF2-40B4-BE49-F238E27FC236}">
                <a16:creationId xmlns:a16="http://schemas.microsoft.com/office/drawing/2014/main" id="{EF225630-899A-4C26-880F-6DFE10EEA1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82" t="37506" r="41362" b="42815"/>
          <a:stretch/>
        </p:blipFill>
        <p:spPr>
          <a:xfrm>
            <a:off x="9759297" y="2156089"/>
            <a:ext cx="1259223" cy="1272911"/>
          </a:xfrm>
        </p:spPr>
      </p:pic>
      <p:pic>
        <p:nvPicPr>
          <p:cNvPr id="8194" name="Picture 2" descr="animaux, scarabée, hanneton, insecte, points, coccinelle chanceuse,  coccinelle, Yeux composés, sonde, antennes | Pikist">
            <a:extLst>
              <a:ext uri="{FF2B5EF4-FFF2-40B4-BE49-F238E27FC236}">
                <a16:creationId xmlns:a16="http://schemas.microsoft.com/office/drawing/2014/main" id="{98271D57-C674-47DE-9589-60DD2389E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9297" y="3856576"/>
            <a:ext cx="1259223" cy="817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15">
            <a:extLst>
              <a:ext uri="{FF2B5EF4-FFF2-40B4-BE49-F238E27FC236}">
                <a16:creationId xmlns:a16="http://schemas.microsoft.com/office/drawing/2014/main" id="{4164EC02-F0A5-4F01-83BF-D378B7DA043D}"/>
              </a:ext>
            </a:extLst>
          </p:cNvPr>
          <p:cNvSpPr txBox="1">
            <a:spLocks/>
          </p:cNvSpPr>
          <p:nvPr/>
        </p:nvSpPr>
        <p:spPr>
          <a:xfrm>
            <a:off x="1143001" y="2057400"/>
            <a:ext cx="7522436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Another of the friendliest species towards plants.</a:t>
            </a:r>
          </a:p>
          <a:p>
            <a:r>
              <a:rPr lang="en-US" dirty="0"/>
              <a:t>Because of their color pattern, most predators tend to avoid them.</a:t>
            </a:r>
          </a:p>
          <a:p>
            <a:r>
              <a:rPr lang="en-US" dirty="0"/>
              <a:t>Great for keeping pests at bay.</a:t>
            </a:r>
          </a:p>
          <a:p>
            <a:r>
              <a:rPr lang="en-US" dirty="0"/>
              <a:t>Inoffensive towards humans.</a:t>
            </a:r>
          </a:p>
          <a:p>
            <a:r>
              <a:rPr lang="en-US" dirty="0"/>
              <a:t>This might be outside of subject, but the round shape may give the idea of a friendly, adorable insect. Many insects have distinctive shapes, and they might give you a good idea before approaching them.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1608038"/>
      </p:ext>
    </p:extLst>
  </p:cSld>
  <p:clrMapOvr>
    <a:masterClrMapping/>
  </p:clrMapOvr>
</p:sld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TM03457444[[fn=Basis]]</Template>
  <TotalTime>182</TotalTime>
  <Words>987</Words>
  <Application>Microsoft Office PowerPoint</Application>
  <PresentationFormat>Widescreen</PresentationFormat>
  <Paragraphs>114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Arial</vt:lpstr>
      <vt:lpstr>Corbel</vt:lpstr>
      <vt:lpstr>Basis</vt:lpstr>
      <vt:lpstr>House Bestiary</vt:lpstr>
      <vt:lpstr>What is this?</vt:lpstr>
      <vt:lpstr>Jumping Spiders</vt:lpstr>
      <vt:lpstr>Moth Fly</vt:lpstr>
      <vt:lpstr>Flies</vt:lpstr>
      <vt:lpstr>Crane Flies</vt:lpstr>
      <vt:lpstr>Ants</vt:lpstr>
      <vt:lpstr>Bees</vt:lpstr>
      <vt:lpstr>Ladybug</vt:lpstr>
      <vt:lpstr>Lacewing</vt:lpstr>
      <vt:lpstr>Weevil</vt:lpstr>
      <vt:lpstr>Hummingbird</vt:lpstr>
      <vt:lpstr>Doves</vt:lpstr>
      <vt:lpstr>Great Thrush</vt:lpstr>
      <vt:lpstr>Rufous-collered Sparrow</vt:lpstr>
      <vt:lpstr>Rocket Frogs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House Bestiary</dc:title>
  <dc:creator>David Ramirez</dc:creator>
  <cp:lastModifiedBy>David Ramirez</cp:lastModifiedBy>
  <cp:revision>22</cp:revision>
  <dcterms:created xsi:type="dcterms:W3CDTF">2021-12-06T02:01:52Z</dcterms:created>
  <dcterms:modified xsi:type="dcterms:W3CDTF">2021-12-06T05:04:49Z</dcterms:modified>
</cp:coreProperties>
</file>